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361" r:id="rId3"/>
    <p:sldId id="365" r:id="rId4"/>
    <p:sldId id="302" r:id="rId5"/>
    <p:sldId id="303" r:id="rId6"/>
    <p:sldId id="327" r:id="rId7"/>
    <p:sldId id="348" r:id="rId8"/>
    <p:sldId id="350" r:id="rId9"/>
    <p:sldId id="349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0" r:id="rId19"/>
    <p:sldId id="359" r:id="rId20"/>
    <p:sldId id="367" r:id="rId21"/>
    <p:sldId id="362" r:id="rId22"/>
    <p:sldId id="363" r:id="rId23"/>
    <p:sldId id="364" r:id="rId24"/>
    <p:sldId id="366" r:id="rId25"/>
    <p:sldId id="347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4AB04-5AA1-4E68-99DA-8F8C5680504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1012-C16F-45E9-824C-7EDC53654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FF76-5B85-45F1-A18B-B119A4C5383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4CCA-ED5B-4B94-8118-B31AC9F47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sigerasenko" TargetMode="External"/><Relationship Id="rId2" Type="http://schemas.openxmlformats.org/officeDocument/2006/relationships/hyperlink" Target="mailto:info@gerasenko.inf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ages/&#1062;&#1077;&#1085;&#1090;&#1088;-&#1089;&#1077;&#1084;&#1077;&#1081;&#1085;&#1086;&#1081;-&#1084;&#1077;&#1076;&#1080;&#1094;&#1080;&#1085;&#1099;-&#1080;-&#1075;&#1086;&#1084;&#1077;&#1086;&#1087;&#1072;&#1090;&#1080;&#1080;-&#1076;&#1086;&#1082;&#1090;&#1086;&#1088;&#1072;-&#1043;&#1077;&#1088;&#1072;&#1089;&#1077;&#1085;&#1082;&#1086;/649616441715882" TargetMode="External"/><Relationship Id="rId4" Type="http://schemas.openxmlformats.org/officeDocument/2006/relationships/hyperlink" Target="http://www.odnoklassniki.ru/group/52034968813737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1"/>
            <a:ext cx="8501122" cy="15972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Клуб осознанных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родителей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Совместные </a:t>
            </a:r>
            <a:r>
              <a:rPr lang="ru-RU" sz="4800" b="1" dirty="0" smtClean="0">
                <a:latin typeface="+mj-lt"/>
                <a:ea typeface="+mj-ea"/>
                <a:cs typeface="+mj-cs"/>
              </a:rPr>
              <a:t>проекты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4668244" cy="2643206"/>
          </a:xfrm>
          <a:prstGeom prst="rect">
            <a:avLst/>
          </a:prstGeom>
        </p:spPr>
      </p:pic>
      <p:pic>
        <p:nvPicPr>
          <p:cNvPr id="6" name="Рисунок 5" descr="по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643182"/>
            <a:ext cx="3563610" cy="18573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5000636"/>
            <a:ext cx="8501122" cy="159728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Ведущая семинара: Герасенко Светлана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Ивановна,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семейный врач, врач-гомеопат,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руководитель Центра семейной медицины и гомеопатии доктора Герасенко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получают родители: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Наблюдение у семейного врача, с которым могут обсуждать любые вопросы </a:t>
            </a:r>
            <a:r>
              <a:rPr lang="ru-RU" dirty="0" smtClean="0"/>
              <a:t>здоровья</a:t>
            </a:r>
            <a:endParaRPr lang="ru-RU" dirty="0" smtClean="0"/>
          </a:p>
          <a:p>
            <a:r>
              <a:rPr lang="ru-RU" dirty="0" smtClean="0"/>
              <a:t>Профессиональную оценку здоровья ребенка и профессиональный контроль за его состоянием в течение периода </a:t>
            </a:r>
            <a:r>
              <a:rPr lang="ru-RU" dirty="0" smtClean="0"/>
              <a:t>наблюдения</a:t>
            </a:r>
            <a:endParaRPr lang="ru-RU" dirty="0" smtClean="0"/>
          </a:p>
          <a:p>
            <a:r>
              <a:rPr lang="ru-RU" dirty="0" smtClean="0"/>
              <a:t>Безвредное и высокоэффективное лечение как имеющихся, так и острых </a:t>
            </a:r>
            <a:r>
              <a:rPr lang="ru-RU" dirty="0" smtClean="0"/>
              <a:t>заболеваний</a:t>
            </a:r>
            <a:endParaRPr lang="ru-RU" dirty="0" smtClean="0"/>
          </a:p>
          <a:p>
            <a:r>
              <a:rPr lang="ru-RU" dirty="0" smtClean="0"/>
              <a:t>Профессиональную оценку психологического статуса ребенка с учетом его </a:t>
            </a:r>
            <a:r>
              <a:rPr lang="ru-RU" dirty="0" smtClean="0"/>
              <a:t>особенностей</a:t>
            </a:r>
            <a:endParaRPr lang="ru-RU" dirty="0" smtClean="0"/>
          </a:p>
          <a:p>
            <a:r>
              <a:rPr lang="ru-RU" dirty="0" smtClean="0"/>
              <a:t>Коррекцию (если необходимо) </a:t>
            </a:r>
            <a:r>
              <a:rPr lang="ru-RU" dirty="0" err="1" smtClean="0"/>
              <a:t>психо-эмоционального</a:t>
            </a:r>
            <a:r>
              <a:rPr lang="ru-RU" dirty="0" smtClean="0"/>
              <a:t> статуса </a:t>
            </a:r>
            <a:r>
              <a:rPr lang="ru-RU" dirty="0" smtClean="0"/>
              <a:t>ребенка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получает школа: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357850"/>
          </a:xfrm>
        </p:spPr>
        <p:txBody>
          <a:bodyPr/>
          <a:lstStyle/>
          <a:p>
            <a:r>
              <a:rPr lang="ru-RU" dirty="0" smtClean="0"/>
              <a:t>Повышение успеваемости в школе за счет улучшения показателей здоровья </a:t>
            </a:r>
            <a:r>
              <a:rPr lang="ru-RU" dirty="0" smtClean="0"/>
              <a:t>учащихся</a:t>
            </a:r>
            <a:endParaRPr lang="ru-RU" dirty="0" smtClean="0"/>
          </a:p>
          <a:p>
            <a:r>
              <a:rPr lang="ru-RU" dirty="0" smtClean="0"/>
              <a:t>Систематизацию информации о здоровье </a:t>
            </a:r>
            <a:r>
              <a:rPr lang="ru-RU" dirty="0" smtClean="0"/>
              <a:t>детей</a:t>
            </a:r>
            <a:endParaRPr lang="ru-RU" dirty="0" smtClean="0"/>
          </a:p>
          <a:p>
            <a:r>
              <a:rPr lang="ru-RU" dirty="0" smtClean="0"/>
              <a:t>Возможность публикации полученных данных для повышения социального статуса школы, как системы образования (</a:t>
            </a:r>
            <a:r>
              <a:rPr lang="ru-RU" dirty="0" err="1" smtClean="0"/>
              <a:t>школьно-родительске</a:t>
            </a:r>
            <a:r>
              <a:rPr lang="ru-RU" dirty="0" smtClean="0"/>
              <a:t> партнерство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25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Параметры, по которым будет оцениваться здоровье школьника.</a:t>
            </a:r>
            <a:br>
              <a:rPr lang="ru-RU" sz="2400" dirty="0" smtClean="0"/>
            </a:br>
            <a:r>
              <a:rPr lang="ru-RU" b="1" dirty="0" smtClean="0"/>
              <a:t>Карта </a:t>
            </a:r>
            <a:r>
              <a:rPr lang="ru-RU" b="1" dirty="0" smtClean="0"/>
              <a:t>здоровья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Уровень энергии</a:t>
            </a:r>
            <a:endParaRPr lang="ru-RU" dirty="0" smtClean="0"/>
          </a:p>
          <a:p>
            <a:pPr lvl="0"/>
            <a:r>
              <a:rPr lang="ru-RU" dirty="0" smtClean="0"/>
              <a:t>Очень мало (недостаток энергии с утра)</a:t>
            </a:r>
          </a:p>
          <a:p>
            <a:pPr lvl="0"/>
            <a:r>
              <a:rPr lang="ru-RU" dirty="0" smtClean="0"/>
              <a:t>Мало (недостаток энергии после обеда)</a:t>
            </a:r>
          </a:p>
          <a:p>
            <a:pPr lvl="0"/>
            <a:r>
              <a:rPr lang="ru-RU" dirty="0" smtClean="0"/>
              <a:t>Недостаточно (недостаток энергии вечером)</a:t>
            </a:r>
          </a:p>
          <a:p>
            <a:pPr lvl="0"/>
            <a:r>
              <a:rPr lang="ru-RU" dirty="0" smtClean="0"/>
              <a:t>Достаточно (усталость наступает в конце рабочей недели)</a:t>
            </a:r>
          </a:p>
          <a:p>
            <a:pPr lvl="0"/>
            <a:r>
              <a:rPr lang="ru-RU" dirty="0" smtClean="0"/>
              <a:t>Нормально (усталость не возникает, сон восстанавливает силы)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Параметры, по которым будет оцениваться здоровье школьника.</a:t>
            </a:r>
            <a:br>
              <a:rPr lang="ru-RU" sz="2700" dirty="0" smtClean="0"/>
            </a:br>
            <a:r>
              <a:rPr lang="ru-RU" b="1" dirty="0" smtClean="0"/>
              <a:t>Карта </a:t>
            </a:r>
            <a:r>
              <a:rPr lang="ru-RU" b="1" dirty="0" smtClean="0"/>
              <a:t>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51149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Ментальный уровень </a:t>
            </a:r>
            <a:endParaRPr lang="ru-RU" dirty="0" smtClean="0"/>
          </a:p>
          <a:p>
            <a:pPr lvl="0"/>
            <a:r>
              <a:rPr lang="ru-RU" dirty="0" smtClean="0"/>
              <a:t>Концентрация внимания</a:t>
            </a:r>
          </a:p>
          <a:p>
            <a:pPr lvl="0"/>
            <a:r>
              <a:rPr lang="ru-RU" dirty="0" smtClean="0"/>
              <a:t>Объем памяти</a:t>
            </a:r>
          </a:p>
          <a:p>
            <a:pPr lvl="0"/>
            <a:r>
              <a:rPr lang="ru-RU" dirty="0" smtClean="0"/>
              <a:t>Скорость мышления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Эмоциональный </a:t>
            </a:r>
            <a:r>
              <a:rPr lang="ru-RU" b="1" dirty="0" smtClean="0"/>
              <a:t>уровень</a:t>
            </a:r>
            <a:endParaRPr lang="ru-RU" dirty="0" smtClean="0"/>
          </a:p>
          <a:p>
            <a:pPr lvl="0"/>
            <a:r>
              <a:rPr lang="ru-RU" dirty="0" smtClean="0"/>
              <a:t>Недостаток уверенности в себе</a:t>
            </a:r>
          </a:p>
          <a:p>
            <a:pPr lvl="0"/>
            <a:r>
              <a:rPr lang="ru-RU" dirty="0" smtClean="0"/>
              <a:t>Тревожность</a:t>
            </a:r>
          </a:p>
          <a:p>
            <a:pPr lvl="0"/>
            <a:r>
              <a:rPr lang="ru-RU" dirty="0" smtClean="0"/>
              <a:t>Страхи</a:t>
            </a:r>
          </a:p>
          <a:p>
            <a:pPr lvl="0"/>
            <a:r>
              <a:rPr lang="ru-RU" dirty="0" smtClean="0"/>
              <a:t>Раздражительность.</a:t>
            </a:r>
          </a:p>
          <a:p>
            <a:pPr lvl="0"/>
            <a:r>
              <a:rPr lang="ru-RU" dirty="0" smtClean="0"/>
              <a:t>Агрессия.</a:t>
            </a:r>
          </a:p>
          <a:p>
            <a:pPr lvl="0"/>
            <a:r>
              <a:rPr lang="ru-RU" dirty="0" err="1" smtClean="0"/>
              <a:t>Коммуникативность</a:t>
            </a:r>
            <a:endParaRPr lang="ru-RU" dirty="0" smtClean="0"/>
          </a:p>
          <a:p>
            <a:pPr lvl="0"/>
            <a:r>
              <a:rPr lang="ru-RU" dirty="0" smtClean="0"/>
              <a:t>Полноценность </a:t>
            </a:r>
            <a:r>
              <a:rPr lang="ru-RU" dirty="0" smtClean="0"/>
              <a:t>сна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Параметры, по которым будет оцениваться здоровье школьника.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Карта </a:t>
            </a:r>
            <a:r>
              <a:rPr lang="ru-RU" b="1" dirty="0" smtClean="0"/>
              <a:t>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Физический уровень (оценка врача)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I </a:t>
            </a:r>
            <a:r>
              <a:rPr lang="en-US" b="1" dirty="0" smtClean="0"/>
              <a:t>- </a:t>
            </a:r>
            <a:r>
              <a:rPr lang="ru-RU" b="1" dirty="0" smtClean="0"/>
              <a:t>Хронические заболевания</a:t>
            </a:r>
            <a:endParaRPr lang="ru-RU" dirty="0" smtClean="0"/>
          </a:p>
          <a:p>
            <a:pPr lvl="0"/>
            <a:r>
              <a:rPr lang="ru-RU" dirty="0" smtClean="0"/>
              <a:t>Заболевания кожи и слизистых, ЛОР органов</a:t>
            </a:r>
          </a:p>
          <a:p>
            <a:pPr lvl="0"/>
            <a:r>
              <a:rPr lang="ru-RU" dirty="0" smtClean="0"/>
              <a:t>Заболевания костно-мышечного аппарата</a:t>
            </a:r>
          </a:p>
          <a:p>
            <a:pPr lvl="0"/>
            <a:r>
              <a:rPr lang="ru-RU" dirty="0" smtClean="0"/>
              <a:t>Заболевания мочеполовой системы</a:t>
            </a:r>
          </a:p>
          <a:p>
            <a:pPr lvl="0"/>
            <a:r>
              <a:rPr lang="ru-RU" dirty="0" smtClean="0"/>
              <a:t>Заболевания дыхательной системы</a:t>
            </a:r>
          </a:p>
          <a:p>
            <a:pPr lvl="0"/>
            <a:r>
              <a:rPr lang="ru-RU" dirty="0" smtClean="0"/>
              <a:t>Заболевания  желудочно-кишечного тракта</a:t>
            </a:r>
          </a:p>
          <a:p>
            <a:pPr lvl="0"/>
            <a:r>
              <a:rPr lang="ru-RU" dirty="0" smtClean="0"/>
              <a:t>Эндокринные заболевания</a:t>
            </a:r>
          </a:p>
          <a:p>
            <a:pPr lvl="0"/>
            <a:r>
              <a:rPr lang="ru-RU" dirty="0" err="1" smtClean="0"/>
              <a:t>Сердечно-сосудистые</a:t>
            </a:r>
            <a:r>
              <a:rPr lang="ru-RU" dirty="0" smtClean="0"/>
              <a:t> заболевания</a:t>
            </a:r>
          </a:p>
          <a:p>
            <a:pPr lvl="0"/>
            <a:r>
              <a:rPr lang="ru-RU" dirty="0" smtClean="0"/>
              <a:t>Заболевания головного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Параметры, по которым будет оцениваться здоровье школьника.</a:t>
            </a:r>
            <a:br>
              <a:rPr lang="ru-RU" sz="2700" dirty="0" smtClean="0"/>
            </a:br>
            <a:r>
              <a:rPr lang="ru-RU" b="1" dirty="0" smtClean="0"/>
              <a:t>Карта </a:t>
            </a:r>
            <a:r>
              <a:rPr lang="ru-RU" b="1" dirty="0" smtClean="0"/>
              <a:t>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 - Физическое развитие (оценка врача</a:t>
            </a:r>
            <a:r>
              <a:rPr lang="ru-RU" b="1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ИМТ – показатель, оценивающийся по соотношению роста и массы </a:t>
            </a:r>
            <a:r>
              <a:rPr lang="ru-RU" dirty="0" smtClean="0"/>
              <a:t>тела</a:t>
            </a:r>
            <a:endParaRPr lang="ru-RU" dirty="0" smtClean="0"/>
          </a:p>
          <a:p>
            <a:pPr lvl="0"/>
            <a:r>
              <a:rPr lang="ru-RU" dirty="0" smtClean="0"/>
              <a:t>Осанка</a:t>
            </a:r>
          </a:p>
          <a:p>
            <a:pPr lvl="0"/>
            <a:r>
              <a:rPr lang="ru-RU" dirty="0" smtClean="0"/>
              <a:t>Выполнение нормативов физического развития (на занятиях физкультурой)</a:t>
            </a:r>
          </a:p>
          <a:p>
            <a:pPr lvl="0"/>
            <a:r>
              <a:rPr lang="ru-RU" dirty="0" smtClean="0"/>
              <a:t>Острота зрения</a:t>
            </a:r>
          </a:p>
          <a:p>
            <a:pPr lvl="0"/>
            <a:r>
              <a:rPr lang="ru-RU" dirty="0" smtClean="0"/>
              <a:t>Частота посещения стоматолога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Параметры, по которым будет оцениваться здоровье школьника.</a:t>
            </a:r>
            <a:br>
              <a:rPr lang="ru-RU" sz="2700" dirty="0" smtClean="0"/>
            </a:br>
            <a:r>
              <a:rPr lang="ru-RU" b="1" dirty="0" smtClean="0"/>
              <a:t>Карта </a:t>
            </a:r>
            <a:r>
              <a:rPr lang="ru-RU" b="1" dirty="0" smtClean="0"/>
              <a:t>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Уровень здоровья (оценка врача)</a:t>
            </a:r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-1 </a:t>
            </a:r>
          </a:p>
          <a:p>
            <a:r>
              <a:rPr lang="en-US" dirty="0" smtClean="0"/>
              <a:t>I-2 </a:t>
            </a:r>
            <a:endParaRPr lang="ru-RU" dirty="0" smtClean="0"/>
          </a:p>
          <a:p>
            <a:r>
              <a:rPr lang="en-US" dirty="0" smtClean="0"/>
              <a:t>I-3</a:t>
            </a:r>
            <a:endParaRPr lang="ru-RU" dirty="0" smtClean="0"/>
          </a:p>
          <a:p>
            <a:r>
              <a:rPr lang="en-US" dirty="0" smtClean="0"/>
              <a:t>II-4</a:t>
            </a:r>
            <a:endParaRPr lang="ru-RU" dirty="0" smtClean="0"/>
          </a:p>
          <a:p>
            <a:r>
              <a:rPr lang="en-US" dirty="0" smtClean="0"/>
              <a:t>II-5</a:t>
            </a:r>
            <a:endParaRPr lang="ru-RU" dirty="0" smtClean="0"/>
          </a:p>
          <a:p>
            <a:r>
              <a:rPr lang="en-US" dirty="0" smtClean="0"/>
              <a:t>II-6</a:t>
            </a:r>
            <a:endParaRPr lang="ru-RU" dirty="0" smtClean="0"/>
          </a:p>
          <a:p>
            <a:r>
              <a:rPr lang="en-US" dirty="0" smtClean="0"/>
              <a:t>III-7</a:t>
            </a:r>
            <a:endParaRPr lang="ru-RU" dirty="0" smtClean="0"/>
          </a:p>
          <a:p>
            <a:r>
              <a:rPr lang="en-US" dirty="0" smtClean="0"/>
              <a:t>III-8</a:t>
            </a:r>
            <a:endParaRPr lang="ru-RU" dirty="0" smtClean="0"/>
          </a:p>
          <a:p>
            <a:r>
              <a:rPr lang="en-US" dirty="0" smtClean="0"/>
              <a:t>III-9</a:t>
            </a:r>
            <a:endParaRPr lang="ru-RU" dirty="0" smtClean="0"/>
          </a:p>
          <a:p>
            <a:r>
              <a:rPr lang="en-US" dirty="0" smtClean="0"/>
              <a:t>IV-10</a:t>
            </a:r>
            <a:endParaRPr lang="ru-RU" dirty="0" smtClean="0"/>
          </a:p>
          <a:p>
            <a:r>
              <a:rPr lang="en-US" dirty="0" smtClean="0"/>
              <a:t>IV-11</a:t>
            </a:r>
            <a:endParaRPr lang="ru-RU" dirty="0" smtClean="0"/>
          </a:p>
          <a:p>
            <a:r>
              <a:rPr lang="en-US" dirty="0" smtClean="0"/>
              <a:t>IV-12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Стоимость участия в проекте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 первый год – 11 000 </a:t>
            </a:r>
            <a:r>
              <a:rPr lang="ru-RU" sz="2700" dirty="0" err="1" smtClean="0"/>
              <a:t>р</a:t>
            </a:r>
            <a:r>
              <a:rPr lang="ru-RU" sz="2700" dirty="0" smtClean="0"/>
              <a:t>/год., в последующие годы – 7500 </a:t>
            </a:r>
            <a:r>
              <a:rPr lang="ru-RU" sz="2700" dirty="0" err="1" smtClean="0"/>
              <a:t>р</a:t>
            </a:r>
            <a:r>
              <a:rPr lang="ru-RU" sz="2700" dirty="0" smtClean="0"/>
              <a:t>/год.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5725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посещений в первый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dirty="0" smtClean="0"/>
                        <a:t>последующие годы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Первичная консультация врача гомеопата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однократно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Первичная консультация психолога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однократно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Повторная</a:t>
                      </a:r>
                      <a:r>
                        <a:rPr lang="ru-RU" b="1" baseline="0" dirty="0" smtClean="0"/>
                        <a:t> консультация врача-гомеопата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р</a:t>
                      </a:r>
                      <a:r>
                        <a:rPr lang="ru-RU" dirty="0" smtClean="0"/>
                        <a:t>/год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Повторная консультация психолога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р</a:t>
                      </a:r>
                      <a:r>
                        <a:rPr lang="ru-RU" dirty="0" smtClean="0"/>
                        <a:t>/год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/>
              <a:t>Проект «Здоровье учителя»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07209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/>
              <a:t>Цели:</a:t>
            </a:r>
          </a:p>
          <a:p>
            <a:pPr lvl="0"/>
            <a:r>
              <a:rPr lang="ru-RU" dirty="0" smtClean="0"/>
              <a:t>Повышать уровень здоровья </a:t>
            </a:r>
            <a:r>
              <a:rPr lang="ru-RU" dirty="0" smtClean="0"/>
              <a:t>педагогов</a:t>
            </a:r>
            <a:endParaRPr lang="ru-RU" dirty="0" smtClean="0"/>
          </a:p>
          <a:p>
            <a:pPr lvl="0"/>
            <a:r>
              <a:rPr lang="ru-RU" dirty="0" smtClean="0"/>
              <a:t>Используя эффективные критерии, динамически оценивать целостное состояние здоровья педагогов (как индивидуально, так и в группе</a:t>
            </a:r>
            <a:r>
              <a:rPr lang="ru-RU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Сравнивать динамику здоровья педагогов в течение года. Индивидуальная динамическая оценка и динамическая оценка </a:t>
            </a:r>
            <a:r>
              <a:rPr lang="ru-RU" dirty="0" smtClean="0"/>
              <a:t>группы</a:t>
            </a:r>
            <a:endParaRPr lang="ru-RU" dirty="0" smtClean="0"/>
          </a:p>
          <a:p>
            <a:pPr lvl="0"/>
            <a:r>
              <a:rPr lang="ru-RU" dirty="0" smtClean="0"/>
              <a:t>Систематизировать полученные данные и освещать их </a:t>
            </a:r>
            <a:r>
              <a:rPr lang="ru-RU" dirty="0" smtClean="0"/>
              <a:t>результаты</a:t>
            </a:r>
            <a:endParaRPr lang="ru-RU" dirty="0" smtClean="0"/>
          </a:p>
          <a:p>
            <a:pPr lvl="0"/>
            <a:r>
              <a:rPr lang="ru-RU" dirty="0" smtClean="0"/>
              <a:t>Повышать социальный статус школы и значимость ее образовательной системы, показывая ее позитивное влияние на </a:t>
            </a:r>
            <a:r>
              <a:rPr lang="ru-RU" dirty="0" smtClean="0"/>
              <a:t>здоровье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64399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Стоимость участия в проекте для учителей -50%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первый год – 5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/год., в последующие годы – 3750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/год.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14282" y="1571612"/>
          <a:ext cx="85725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</a:t>
                      </a:r>
                    </a:p>
                    <a:p>
                      <a:r>
                        <a:rPr lang="ru-RU" dirty="0" smtClean="0"/>
                        <a:t>Посещений в первый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в последующие годы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Первичная консультация врача гомеопата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однократно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Первичная консультация психолога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однократно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Повторная</a:t>
                      </a:r>
                      <a:r>
                        <a:rPr lang="ru-RU" b="1" baseline="0" dirty="0" smtClean="0"/>
                        <a:t> консультация врача-гомеопата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 </a:t>
                      </a:r>
                      <a:r>
                        <a:rPr lang="ru-RU" b="0" dirty="0" err="1" smtClean="0"/>
                        <a:t>р</a:t>
                      </a:r>
                      <a:r>
                        <a:rPr lang="ru-RU" b="0" dirty="0" smtClean="0"/>
                        <a:t>/год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1000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Повторная консультация психолога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750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 </a:t>
                      </a:r>
                      <a:r>
                        <a:rPr lang="ru-RU" b="0" dirty="0" err="1" smtClean="0"/>
                        <a:t>р</a:t>
                      </a:r>
                      <a:r>
                        <a:rPr lang="ru-RU" b="0" dirty="0" smtClean="0"/>
                        <a:t>/год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1500 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2250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 семейной медицины и гомеопатии доктора Герасенко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/>
              <a:t>Цели создания.</a:t>
            </a:r>
            <a:endParaRPr lang="ru-RU" dirty="0"/>
          </a:p>
          <a:p>
            <a:pPr lvl="0"/>
            <a:r>
              <a:rPr lang="ru-RU" dirty="0"/>
              <a:t>Оказание </a:t>
            </a:r>
            <a:r>
              <a:rPr lang="ru-RU" dirty="0" smtClean="0"/>
              <a:t>медицинской консультативной помощи </a:t>
            </a:r>
            <a:r>
              <a:rPr lang="ru-RU" dirty="0"/>
              <a:t>с целью исцеления людей от основных соматических заболеваний, рождения здоровых </a:t>
            </a:r>
            <a:r>
              <a:rPr lang="ru-RU" dirty="0" smtClean="0"/>
              <a:t>детей</a:t>
            </a:r>
            <a:endParaRPr lang="ru-RU" dirty="0"/>
          </a:p>
          <a:p>
            <a:pPr lvl="0"/>
            <a:r>
              <a:rPr lang="ru-RU" dirty="0"/>
              <a:t>Пропаганда здорового образа жизни.</a:t>
            </a:r>
          </a:p>
          <a:p>
            <a:pPr lvl="0"/>
            <a:r>
              <a:rPr lang="ru-RU" dirty="0"/>
              <a:t>Продвижение целостного подхода к лечению и исцелению человека среди населения (лечить больного, а не болезнь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Развитие и продвижение метода классической гомеопатии в </a:t>
            </a:r>
            <a:r>
              <a:rPr lang="ru-RU" dirty="0" smtClean="0"/>
              <a:t>России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Врачи, участвующие в работе </a:t>
            </a:r>
            <a:r>
              <a:rPr lang="ru-RU" sz="3600" b="1" dirty="0" smtClean="0"/>
              <a:t>проекта:</a:t>
            </a:r>
            <a:endParaRPr lang="ru-RU" sz="3600" b="1" dirty="0" smtClean="0"/>
          </a:p>
          <a:p>
            <a:r>
              <a:rPr lang="ru-RU" dirty="0" smtClean="0"/>
              <a:t>Федоровских Ирина Сергеевна</a:t>
            </a:r>
          </a:p>
          <a:p>
            <a:r>
              <a:rPr lang="ru-RU" dirty="0" err="1" smtClean="0"/>
              <a:t>Пешкичева</a:t>
            </a:r>
            <a:r>
              <a:rPr lang="ru-RU" dirty="0" smtClean="0"/>
              <a:t> Татьяна Федоровна</a:t>
            </a:r>
          </a:p>
          <a:p>
            <a:r>
              <a:rPr lang="ru-RU" dirty="0" smtClean="0"/>
              <a:t>Лебедева Наталья Владимировна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/>
              <a:t>Психолога проекта</a:t>
            </a:r>
          </a:p>
          <a:p>
            <a:r>
              <a:rPr lang="ru-RU" dirty="0" smtClean="0"/>
              <a:t>Горенко Зинаида Георгиевна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Федоровских Ирина Сергеевна</a:t>
            </a:r>
            <a:endParaRPr lang="ru-RU" b="1" dirty="0"/>
          </a:p>
        </p:txBody>
      </p:sp>
      <p:pic>
        <p:nvPicPr>
          <p:cNvPr id="5" name="Содержимое 4" descr="DSC_8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Врач-педиатр</a:t>
            </a:r>
          </a:p>
          <a:p>
            <a:r>
              <a:rPr lang="ru-RU" dirty="0" smtClean="0"/>
              <a:t>Врач-терапевт</a:t>
            </a:r>
          </a:p>
          <a:p>
            <a:r>
              <a:rPr lang="ru-RU" dirty="0" smtClean="0"/>
              <a:t>Врач-гомеопат</a:t>
            </a:r>
          </a:p>
          <a:p>
            <a:r>
              <a:rPr lang="ru-RU" dirty="0" smtClean="0"/>
              <a:t>Выпускница Международной Академии Классической Гомеопатии (Греция)</a:t>
            </a:r>
          </a:p>
          <a:p>
            <a:r>
              <a:rPr lang="ru-RU" dirty="0" smtClean="0"/>
              <a:t>Мама троих сыновей</a:t>
            </a:r>
          </a:p>
          <a:p>
            <a:r>
              <a:rPr lang="ru-RU" dirty="0" smtClean="0"/>
              <a:t>Стаж работы 18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Лебедева Наталья Владимировна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Врач-педиатр</a:t>
            </a:r>
          </a:p>
          <a:p>
            <a:r>
              <a:rPr lang="ru-RU" dirty="0" smtClean="0"/>
              <a:t>Врач-гомеопат</a:t>
            </a:r>
          </a:p>
          <a:p>
            <a:r>
              <a:rPr lang="ru-RU" dirty="0" smtClean="0"/>
              <a:t>Выпускница Международной Академии Классической Гомеопатии (Греция)</a:t>
            </a:r>
          </a:p>
          <a:p>
            <a:r>
              <a:rPr lang="ru-RU" dirty="0" smtClean="0"/>
              <a:t>Мама троих детей</a:t>
            </a:r>
          </a:p>
          <a:p>
            <a:r>
              <a:rPr lang="ru-RU" dirty="0" smtClean="0"/>
              <a:t>Стаж работы 15 лет</a:t>
            </a:r>
            <a:endParaRPr lang="ru-RU" dirty="0"/>
          </a:p>
        </p:txBody>
      </p:sp>
      <p:pic>
        <p:nvPicPr>
          <p:cNvPr id="9" name="Содержимое 8" descr="DSC_1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993" y="1600200"/>
            <a:ext cx="301701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Пешкичева</a:t>
            </a:r>
            <a:r>
              <a:rPr lang="ru-RU" b="1" dirty="0" smtClean="0"/>
              <a:t> Татьяна Федоровна</a:t>
            </a:r>
            <a:endParaRPr lang="ru-RU" b="1" dirty="0"/>
          </a:p>
        </p:txBody>
      </p:sp>
      <p:pic>
        <p:nvPicPr>
          <p:cNvPr id="5" name="Содержимое 4" descr="DSC_11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694" y="1600200"/>
            <a:ext cx="301761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Врач-терапевт</a:t>
            </a:r>
          </a:p>
          <a:p>
            <a:r>
              <a:rPr lang="ru-RU" dirty="0" smtClean="0"/>
              <a:t>Врач-гомеопат</a:t>
            </a:r>
          </a:p>
          <a:p>
            <a:r>
              <a:rPr lang="ru-RU" dirty="0" smtClean="0"/>
              <a:t>Выпускница Международной Академии Классической Гомеопатии (Греция)</a:t>
            </a:r>
          </a:p>
          <a:p>
            <a:r>
              <a:rPr lang="ru-RU" dirty="0" smtClean="0"/>
              <a:t>Специалист по массажу</a:t>
            </a:r>
          </a:p>
          <a:p>
            <a:r>
              <a:rPr lang="ru-RU" dirty="0" smtClean="0"/>
              <a:t>Мама, воспитывает дочь</a:t>
            </a:r>
          </a:p>
          <a:p>
            <a:r>
              <a:rPr lang="ru-RU" dirty="0" smtClean="0"/>
              <a:t>Стаж работы 18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всегда рады вам помочь!</a:t>
            </a:r>
            <a:endParaRPr lang="ru-RU" b="1" dirty="0"/>
          </a:p>
        </p:txBody>
      </p:sp>
      <p:pic>
        <p:nvPicPr>
          <p:cNvPr id="4" name="Содержимое 3" descr="DSC_8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944216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Центр семейной медицины и гомеопатии доктора Герасенко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Контакты:</a:t>
            </a:r>
          </a:p>
          <a:p>
            <a:r>
              <a:rPr lang="ru-RU" u="sng" dirty="0" smtClean="0"/>
              <a:t>Адрес: </a:t>
            </a:r>
            <a:r>
              <a:rPr lang="ru-RU" dirty="0" smtClean="0"/>
              <a:t>Новосибирск, Горский микрорайон, 69/1</a:t>
            </a:r>
          </a:p>
          <a:p>
            <a:r>
              <a:rPr lang="ru-RU" u="sng" dirty="0" smtClean="0"/>
              <a:t>Контактный телефон: </a:t>
            </a:r>
            <a:r>
              <a:rPr lang="ru-RU" dirty="0" smtClean="0"/>
              <a:t>(383) 2-133-168</a:t>
            </a:r>
          </a:p>
          <a:p>
            <a:r>
              <a:rPr lang="ru-RU" u="sng" dirty="0" smtClean="0"/>
              <a:t>Сайт:</a:t>
            </a:r>
            <a:r>
              <a:rPr lang="ru-RU" dirty="0" smtClean="0"/>
              <a:t> http://gerasenko.info/</a:t>
            </a:r>
          </a:p>
          <a:p>
            <a:r>
              <a:rPr lang="ru-RU" u="sng" dirty="0" smtClean="0"/>
              <a:t>Электронная почта: </a:t>
            </a:r>
            <a:r>
              <a:rPr lang="ru-RU" u="sng" dirty="0" err="1" smtClean="0">
                <a:hlinkClick r:id="rId2"/>
              </a:rPr>
              <a:t>info@gerasenko.info</a:t>
            </a:r>
            <a:endParaRPr lang="ru-RU" dirty="0" smtClean="0"/>
          </a:p>
          <a:p>
            <a:r>
              <a:rPr lang="ru-RU" u="sng" dirty="0" err="1" smtClean="0"/>
              <a:t>Скайп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  <a:r>
              <a:rPr lang="en-US" dirty="0" err="1" smtClean="0"/>
              <a:t>gerasenko</a:t>
            </a:r>
            <a:r>
              <a:rPr lang="ru-RU" dirty="0" smtClean="0"/>
              <a:t>.</a:t>
            </a:r>
            <a:r>
              <a:rPr lang="en-US" dirty="0" err="1" smtClean="0"/>
              <a:t>homeo</a:t>
            </a:r>
            <a:r>
              <a:rPr lang="ru-RU" dirty="0" smtClean="0"/>
              <a:t>16</a:t>
            </a:r>
          </a:p>
          <a:p>
            <a:r>
              <a:rPr lang="ru-RU" u="sng" dirty="0" smtClean="0"/>
              <a:t>Мы  в социальных сетях:</a:t>
            </a:r>
          </a:p>
          <a:p>
            <a:r>
              <a:rPr lang="ru-RU" u="sng" dirty="0" smtClean="0">
                <a:hlinkClick r:id="rId3"/>
              </a:rPr>
              <a:t>http://vk.com/sigerasenko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http://www.odnoklassniki.ru/group/52034968813737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https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facebook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com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smtClean="0">
                <a:hlinkClick r:id="rId5"/>
              </a:rPr>
              <a:t>pages</a:t>
            </a:r>
            <a:r>
              <a:rPr lang="ru-RU" u="sng" dirty="0" smtClean="0">
                <a:hlinkClick r:id="rId5"/>
              </a:rPr>
              <a:t>/</a:t>
            </a:r>
            <a:r>
              <a:rPr lang="ru-RU" u="sng" dirty="0" err="1" smtClean="0">
                <a:hlinkClick r:id="rId5"/>
              </a:rPr>
              <a:t>Центр-семейной-медицины-и-гомеопатии-доктора-Герасенко</a:t>
            </a:r>
            <a:r>
              <a:rPr lang="ru-RU" u="sng" dirty="0" smtClean="0">
                <a:hlinkClick r:id="rId5"/>
              </a:rPr>
              <a:t>/649616441715882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pic>
        <p:nvPicPr>
          <p:cNvPr id="5" name="Содержимое 4" descr="C:\Users\Admin\Pictures\shkolniki_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000240"/>
            <a:ext cx="5214974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Герасенко Светлана Ивановна</a:t>
            </a:r>
            <a:endParaRPr lang="ru-RU" b="1" dirty="0"/>
          </a:p>
        </p:txBody>
      </p:sp>
      <p:pic>
        <p:nvPicPr>
          <p:cNvPr id="5" name="Содержимое 4" descr="DSC_09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993" y="1600200"/>
            <a:ext cx="301701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Врач общей практики</a:t>
            </a:r>
          </a:p>
          <a:p>
            <a:r>
              <a:rPr lang="ru-RU" dirty="0" smtClean="0"/>
              <a:t>Врач-инфекционист</a:t>
            </a:r>
          </a:p>
          <a:p>
            <a:r>
              <a:rPr lang="ru-RU" dirty="0" smtClean="0"/>
              <a:t>Врач-гомеопат</a:t>
            </a:r>
          </a:p>
          <a:p>
            <a:r>
              <a:rPr lang="ru-RU" dirty="0" smtClean="0"/>
              <a:t>Выпускница Академии классической гомеопатии Соединенного Королевства (Великобритания)</a:t>
            </a:r>
          </a:p>
          <a:p>
            <a:r>
              <a:rPr lang="ru-RU" dirty="0" smtClean="0"/>
              <a:t>Выпускница Международной Академии Классической Гомеопатии  (Греция)</a:t>
            </a:r>
          </a:p>
          <a:p>
            <a:r>
              <a:rPr lang="ru-RU" dirty="0" smtClean="0"/>
              <a:t>Мама троих дочерей</a:t>
            </a:r>
          </a:p>
          <a:p>
            <a:r>
              <a:rPr lang="ru-RU" dirty="0" smtClean="0"/>
              <a:t>Стаж работы 14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Совместные </a:t>
            </a:r>
            <a:r>
              <a:rPr lang="ru-RU" b="1" dirty="0" smtClean="0"/>
              <a:t>проекты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Цикл семинаров для родителей. </a:t>
            </a:r>
            <a:r>
              <a:rPr lang="ru-RU" dirty="0" smtClean="0"/>
              <a:t>Цель: формирование осознанного подхода к здоровью и </a:t>
            </a:r>
            <a:r>
              <a:rPr lang="ru-RU" dirty="0" smtClean="0"/>
              <a:t>болезням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Цикл уроков о здоровом питании. </a:t>
            </a:r>
            <a:r>
              <a:rPr lang="ru-RU" dirty="0" smtClean="0"/>
              <a:t>Цель: осознанный подход у детей к питанию, профилактика </a:t>
            </a:r>
            <a:r>
              <a:rPr lang="ru-RU" dirty="0" smtClean="0"/>
              <a:t>болезней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Проект «Здоровье школьника</a:t>
            </a:r>
            <a:r>
              <a:rPr lang="ru-RU" b="1" dirty="0" smtClean="0"/>
              <a:t>»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/>
              <a:t>Проект «Здоровье учителя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68952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Цикл семинаров о здоровье для родителей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64357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9800" dirty="0" smtClean="0">
                <a:solidFill>
                  <a:srgbClr val="C00000"/>
                </a:solidFill>
              </a:rPr>
              <a:t>Проводят специалисты Центра семейной медицины и гомеопатии доктора </a:t>
            </a:r>
            <a:r>
              <a:rPr lang="ru-RU" sz="9800" dirty="0" smtClean="0">
                <a:solidFill>
                  <a:srgbClr val="C00000"/>
                </a:solidFill>
              </a:rPr>
              <a:t>Герасенко</a:t>
            </a:r>
            <a:endParaRPr lang="ru-RU" sz="98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7400" b="1" u="sng" dirty="0" smtClean="0"/>
          </a:p>
          <a:p>
            <a:pPr algn="just">
              <a:buNone/>
            </a:pPr>
            <a:r>
              <a:rPr lang="ru-RU" sz="7400" b="1" u="sng" dirty="0" smtClean="0"/>
              <a:t>Темы семинаров: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Острые состояния у </a:t>
            </a:r>
            <a:r>
              <a:rPr lang="ru-RU" sz="6200" dirty="0" smtClean="0"/>
              <a:t>детей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Гомеопатия. Новый взгляд на старую медицину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Понятие «Здоровье». Как защитить себя от хронических </a:t>
            </a:r>
            <a:r>
              <a:rPr lang="ru-RU" sz="6200" dirty="0" smtClean="0"/>
              <a:t>болезней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Основы рационального </a:t>
            </a:r>
            <a:r>
              <a:rPr lang="ru-RU" sz="6200" dirty="0" smtClean="0"/>
              <a:t>питания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Новая модель здоровья и </a:t>
            </a:r>
            <a:r>
              <a:rPr lang="ru-RU" sz="6200" dirty="0" smtClean="0"/>
              <a:t>болезни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Влияние воспитания и общества на целостное здоровье человека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Роль гомеопатии и </a:t>
            </a:r>
            <a:r>
              <a:rPr lang="ru-RU" sz="6200" dirty="0" err="1" smtClean="0"/>
              <a:t>остеопатии</a:t>
            </a:r>
            <a:r>
              <a:rPr lang="ru-RU" sz="6200" dirty="0" smtClean="0"/>
              <a:t> в восстановлении баланса </a:t>
            </a:r>
            <a:r>
              <a:rPr lang="ru-RU" sz="6200" dirty="0" smtClean="0"/>
              <a:t>ребенка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/>
              <a:t>Острые инфекции. Как лечить без вреда для </a:t>
            </a:r>
            <a:r>
              <a:rPr lang="ru-RU" sz="6200" dirty="0" smtClean="0"/>
              <a:t>здоровья</a:t>
            </a:r>
            <a:endParaRPr lang="ru-RU" sz="6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5800" dirty="0" smtClean="0"/>
              <a:t>Возможности современной медицины. Наука </a:t>
            </a:r>
            <a:r>
              <a:rPr lang="ru-RU" sz="5800" dirty="0" smtClean="0"/>
              <a:t>Гомеопатия</a:t>
            </a:r>
            <a:endParaRPr lang="ru-RU" sz="5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5800" dirty="0" smtClean="0"/>
              <a:t>Естественная здоровая  беременность. Как рождаются здоровые </a:t>
            </a:r>
            <a:r>
              <a:rPr lang="ru-RU" sz="5800" dirty="0" smtClean="0"/>
              <a:t>дети</a:t>
            </a:r>
            <a:endParaRPr lang="ru-RU" sz="5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5800" dirty="0" smtClean="0"/>
              <a:t>Клещевой энцефалит. Новые факты и взгляды на </a:t>
            </a:r>
            <a:r>
              <a:rPr lang="ru-RU" sz="5800" dirty="0" smtClean="0"/>
              <a:t>заболевание</a:t>
            </a:r>
            <a:endParaRPr lang="ru-RU" sz="5800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Цикл уроков о здоровом питании для школьников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Проводит Герасенко Светлана Ивановна</a:t>
            </a:r>
          </a:p>
          <a:p>
            <a:r>
              <a:rPr lang="ru-RU" dirty="0" smtClean="0"/>
              <a:t>30 минутные занятия для учащихся младших и средних классов – с наглядными материалами и дегустацией вкусных и здоровых </a:t>
            </a:r>
            <a:r>
              <a:rPr lang="ru-RU" dirty="0" smtClean="0"/>
              <a:t>продуктов</a:t>
            </a:r>
            <a:endParaRPr lang="ru-RU" dirty="0" smtClean="0"/>
          </a:p>
          <a:p>
            <a:r>
              <a:rPr lang="ru-RU" dirty="0" smtClean="0"/>
              <a:t>45 минутные занятия для учащихся средних и старших классов с теорией здорового питания и основами здорового образа жизни</a:t>
            </a:r>
          </a:p>
          <a:p>
            <a:r>
              <a:rPr lang="ru-RU" dirty="0" smtClean="0"/>
              <a:t>Занятия по домоводству с приготовлением блюд здорового питания и </a:t>
            </a:r>
            <a:r>
              <a:rPr lang="ru-RU" dirty="0" smtClean="0"/>
              <a:t>дегустацией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 «Здоровье школьника»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pPr algn="just"/>
            <a:r>
              <a:rPr lang="ru-RU" dirty="0" smtClean="0"/>
              <a:t>Долгосрочный проект, призванный системно оценить динамику изменений здоровья школьников. Наблюдение будет осуществляться врачами, которые владеют методикой расширенной клинической диагностики и методом лечения «Классическая гомеопатия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Психологическая оценка будет осуществляться профессиональным </a:t>
            </a:r>
            <a:r>
              <a:rPr lang="ru-RU" dirty="0" smtClean="0"/>
              <a:t>психологом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проекта «Здоровье школьника»: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149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Повышать уровень здоровья </a:t>
            </a:r>
            <a:r>
              <a:rPr lang="ru-RU" dirty="0" smtClean="0"/>
              <a:t>школьников</a:t>
            </a:r>
            <a:endParaRPr lang="ru-RU" dirty="0" smtClean="0"/>
          </a:p>
          <a:p>
            <a:pPr lvl="0"/>
            <a:r>
              <a:rPr lang="ru-RU" dirty="0" smtClean="0"/>
              <a:t>Используя эффективные критерии, динамически оценивать целостное состояние здоровья школьника (как индивидуально, так и в группе</a:t>
            </a:r>
            <a:r>
              <a:rPr lang="ru-RU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Сравнивать динамику здоровья школьников в течение года. Индивидуальная динамическая оценка и динамическая оценка </a:t>
            </a:r>
            <a:r>
              <a:rPr lang="ru-RU" dirty="0" smtClean="0"/>
              <a:t>группы</a:t>
            </a:r>
            <a:endParaRPr lang="ru-RU" dirty="0" smtClean="0"/>
          </a:p>
          <a:p>
            <a:pPr lvl="0"/>
            <a:r>
              <a:rPr lang="ru-RU" dirty="0" smtClean="0"/>
              <a:t>Систематизировать полученные данные и освещать их </a:t>
            </a:r>
            <a:r>
              <a:rPr lang="ru-RU" dirty="0" smtClean="0"/>
              <a:t>результаты</a:t>
            </a:r>
            <a:endParaRPr lang="ru-RU" dirty="0" smtClean="0"/>
          </a:p>
          <a:p>
            <a:pPr lvl="0"/>
            <a:r>
              <a:rPr lang="ru-RU" dirty="0" smtClean="0"/>
              <a:t>Повышать социальный статус школы и значимость ее образовательной системы, показывая ее позитивное влияние на </a:t>
            </a:r>
            <a:r>
              <a:rPr lang="ru-RU" dirty="0" smtClean="0"/>
              <a:t>здоровье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участия в проекте «Здоровье школьника»: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Участие в проекте – добровольное, платное, по желанию </a:t>
            </a:r>
            <a:r>
              <a:rPr lang="ru-RU" dirty="0" smtClean="0"/>
              <a:t>родителей</a:t>
            </a:r>
            <a:endParaRPr lang="ru-RU" dirty="0" smtClean="0"/>
          </a:p>
          <a:p>
            <a:r>
              <a:rPr lang="ru-RU" dirty="0" smtClean="0"/>
              <a:t>Для лучшей оценки динамики школьника выбрано 3 этапа наблюдения. 1 – октябрь – </a:t>
            </a:r>
            <a:r>
              <a:rPr lang="ru-RU" dirty="0" smtClean="0"/>
              <a:t>ноябрь; </a:t>
            </a:r>
            <a:r>
              <a:rPr lang="ru-RU" dirty="0" smtClean="0"/>
              <a:t>2- </a:t>
            </a:r>
            <a:r>
              <a:rPr lang="ru-RU" dirty="0" smtClean="0"/>
              <a:t>декабрь-январь; </a:t>
            </a:r>
            <a:r>
              <a:rPr lang="ru-RU" dirty="0" smtClean="0"/>
              <a:t>3 – </a:t>
            </a:r>
            <a:r>
              <a:rPr lang="ru-RU" dirty="0" smtClean="0"/>
              <a:t>апрель-май</a:t>
            </a:r>
            <a:endParaRPr lang="ru-RU" dirty="0" smtClean="0"/>
          </a:p>
          <a:p>
            <a:r>
              <a:rPr lang="ru-RU" dirty="0" smtClean="0"/>
              <a:t>В редких случаях (по медицинским показаниям) наблюдение возможно и </a:t>
            </a:r>
            <a:r>
              <a:rPr lang="ru-RU" dirty="0" smtClean="0"/>
              <a:t>чаще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1124</Words>
  <Application>Microsoft Office PowerPoint</Application>
  <PresentationFormat>Экран (4:3)</PresentationFormat>
  <Paragraphs>216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Центр семейной медицины и гомеопатии доктора Герасенко</vt:lpstr>
      <vt:lpstr>Герасенко Светлана Ивановна</vt:lpstr>
      <vt:lpstr>Совместные проекты</vt:lpstr>
      <vt:lpstr>Цикл семинаров о здоровье для родителей</vt:lpstr>
      <vt:lpstr>Цикл уроков о здоровом питании для школьников</vt:lpstr>
      <vt:lpstr>Проект «Здоровье школьника»</vt:lpstr>
      <vt:lpstr>Цели проекта «Здоровье школьника»:</vt:lpstr>
      <vt:lpstr>Условия участия в проекте «Здоровье школьника»:</vt:lpstr>
      <vt:lpstr>Что получают родители:</vt:lpstr>
      <vt:lpstr>Что получает школа:</vt:lpstr>
      <vt:lpstr>Параметры, по которым будет оцениваться здоровье школьника. Карта здоровья</vt:lpstr>
      <vt:lpstr>Параметры, по которым будет оцениваться здоровье школьника. Карта здоровья</vt:lpstr>
      <vt:lpstr>Параметры, по которым будет оцениваться здоровье школьника. Карта здоровья</vt:lpstr>
      <vt:lpstr>Параметры, по которым будет оцениваться здоровье школьника. Карта здоровья</vt:lpstr>
      <vt:lpstr>Параметры, по которым будет оцениваться здоровье школьника. Карта здоровья</vt:lpstr>
      <vt:lpstr>Стоимость участия в проекте  в первый год – 11 000 р/год., в последующие годы – 7500 р/год.</vt:lpstr>
      <vt:lpstr>Проект «Здоровье учителя»</vt:lpstr>
      <vt:lpstr>Слайд 19</vt:lpstr>
      <vt:lpstr>Слайд 20</vt:lpstr>
      <vt:lpstr>Федоровских Ирина Сергеевна</vt:lpstr>
      <vt:lpstr>Лебедева Наталья Владимировна</vt:lpstr>
      <vt:lpstr>Пешкичева Татьяна Федоровна</vt:lpstr>
      <vt:lpstr>Мы всегда рады вам помочь!</vt:lpstr>
      <vt:lpstr>Центр семейной медицины и гомеопатии доктора Герасенко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осознанного родительства</dc:title>
  <dc:creator>Света</dc:creator>
  <cp:lastModifiedBy>Света</cp:lastModifiedBy>
  <cp:revision>103</cp:revision>
  <dcterms:created xsi:type="dcterms:W3CDTF">2013-11-18T15:43:44Z</dcterms:created>
  <dcterms:modified xsi:type="dcterms:W3CDTF">2014-10-27T14:12:11Z</dcterms:modified>
</cp:coreProperties>
</file>