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8" autoAdjust="0"/>
  </p:normalViewPr>
  <p:slideViewPr>
    <p:cSldViewPr>
      <p:cViewPr>
        <p:scale>
          <a:sx n="77" d="100"/>
          <a:sy n="77" d="100"/>
        </p:scale>
        <p:origin x="-1594" y="-2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84976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effectLst/>
              </a:rPr>
              <a:t>Достижения Общественной организации: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556792"/>
            <a:ext cx="8712968" cy="5112568"/>
          </a:xfrm>
        </p:spPr>
        <p:txBody>
          <a:bodyPr>
            <a:normAutofit fontScale="92500"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dirty="0" err="1" smtClean="0"/>
              <a:t>тьюторская</a:t>
            </a:r>
            <a:r>
              <a:rPr lang="ru-RU" dirty="0" smtClean="0"/>
              <a:t> </a:t>
            </a:r>
            <a:r>
              <a:rPr lang="ru-RU" dirty="0"/>
              <a:t>модель </a:t>
            </a:r>
            <a:r>
              <a:rPr lang="ru-RU" dirty="0" smtClean="0"/>
              <a:t>Школы</a:t>
            </a:r>
            <a:endParaRPr lang="ru-RU" dirty="0"/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ru-RU" dirty="0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dirty="0" smtClean="0"/>
              <a:t>работающий </a:t>
            </a:r>
            <a:r>
              <a:rPr lang="ru-RU" dirty="0"/>
              <a:t>Управляющий совет в форме общественной родительской городской организации, уставными целями которой стала поддержка </a:t>
            </a:r>
            <a:r>
              <a:rPr lang="ru-RU" dirty="0" smtClean="0"/>
              <a:t>развивающей образовательной среды на </a:t>
            </a:r>
            <a:r>
              <a:rPr lang="ru-RU" dirty="0"/>
              <a:t>уровне города и региона; </a:t>
            </a:r>
            <a:endParaRPr lang="ru-RU" dirty="0" smtClean="0"/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ru-RU" dirty="0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dirty="0" smtClean="0"/>
              <a:t>уникальный </a:t>
            </a:r>
            <a:r>
              <a:rPr lang="ru-RU" dirty="0"/>
              <a:t>педагогический коллектив (18 человек на 200 учеников) сертифицированных </a:t>
            </a:r>
            <a:r>
              <a:rPr lang="ru-RU" dirty="0" err="1"/>
              <a:t>тьюторов</a:t>
            </a:r>
            <a:r>
              <a:rPr lang="ru-RU" dirty="0"/>
              <a:t> и предметников, владеющих развивающими технологиями обучения (</a:t>
            </a:r>
            <a:r>
              <a:rPr lang="ru-RU" dirty="0" err="1"/>
              <a:t>Эльконин</a:t>
            </a:r>
            <a:r>
              <a:rPr lang="ru-RU" dirty="0"/>
              <a:t>-Давыдов, </a:t>
            </a:r>
            <a:r>
              <a:rPr lang="ru-RU" dirty="0" err="1"/>
              <a:t>Библер</a:t>
            </a:r>
            <a:r>
              <a:rPr lang="ru-RU" dirty="0"/>
              <a:t>-Курганов, МСД-педагогики Щедровицкого-Громыко); </a:t>
            </a:r>
            <a:endParaRPr lang="ru-RU" dirty="0" smtClean="0"/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ru-RU" dirty="0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dirty="0" smtClean="0"/>
              <a:t>уникальная система </a:t>
            </a:r>
            <a:r>
              <a:rPr lang="ru-RU" dirty="0" err="1"/>
              <a:t>менеджерального</a:t>
            </a:r>
            <a:r>
              <a:rPr lang="ru-RU" dirty="0"/>
              <a:t> управления образовательной программой, в которой разведены содержательные, административные и ресурсные функционалы; </a:t>
            </a:r>
            <a:endParaRPr lang="ru-RU" dirty="0" smtClean="0"/>
          </a:p>
          <a:p>
            <a:pPr algn="l"/>
            <a:endParaRPr lang="ru-RU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2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59340"/>
            <a:ext cx="6984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Полномочия:</a:t>
            </a:r>
          </a:p>
          <a:p>
            <a:pPr lvl="0"/>
            <a:endParaRPr lang="ru-RU" sz="2400" dirty="0" smtClean="0"/>
          </a:p>
          <a:p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sz="2200" dirty="0" smtClean="0"/>
              <a:t> </a:t>
            </a:r>
            <a:r>
              <a:rPr lang="ru-RU" sz="2400" dirty="0"/>
              <a:t>контролирует финансовую и хозяйственную деятельность Организации и проводит ревизии не реже одного раза в год</a:t>
            </a:r>
            <a:r>
              <a:rPr lang="ru-RU" sz="2200" dirty="0" smtClean="0"/>
              <a:t>;</a:t>
            </a:r>
            <a:endParaRPr lang="ru-RU" sz="2200" dirty="0"/>
          </a:p>
          <a:p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sz="2200" dirty="0" smtClean="0"/>
              <a:t> р</a:t>
            </a:r>
            <a:r>
              <a:rPr lang="ru-RU" sz="2400" dirty="0" smtClean="0"/>
              <a:t>езультаты </a:t>
            </a:r>
            <a:r>
              <a:rPr lang="ru-RU" sz="2400" dirty="0"/>
              <a:t>ревизии годовых отчетов и бухгалтерских балансов представляются Ревизионной комиссией Правлению </a:t>
            </a:r>
            <a:r>
              <a:rPr lang="ru-RU" sz="2400" dirty="0" smtClean="0"/>
              <a:t>Организации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71600" y="404664"/>
            <a:ext cx="6984776" cy="1310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0" algn="ctr"/>
            <a:r>
              <a:rPr lang="ru-RU" sz="4000" dirty="0"/>
              <a:t>Ревизионная комиссия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</a:t>
            </a:r>
            <a:r>
              <a:rPr lang="ru-RU" sz="4000" dirty="0" smtClean="0"/>
              <a:t> </a:t>
            </a:r>
          </a:p>
          <a:p>
            <a:pPr lvl="0" algn="ctr"/>
            <a:r>
              <a:rPr lang="ru-RU" sz="2400" dirty="0" smtClean="0"/>
              <a:t>2 родителя-бухгалтера</a:t>
            </a:r>
            <a:endParaRPr lang="ru-RU" sz="2400" dirty="0"/>
          </a:p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082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84976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Условия вступления в Общественную 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организацию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556792"/>
            <a:ext cx="8712968" cy="54006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sz="2800" b="1" dirty="0"/>
              <a:t>Причастность к Уставным целям </a:t>
            </a:r>
            <a:r>
              <a:rPr lang="ru-RU" sz="2800" b="1" dirty="0" smtClean="0"/>
              <a:t>организации:</a:t>
            </a:r>
          </a:p>
          <a:p>
            <a:pPr algn="l"/>
            <a:endParaRPr lang="ru-RU" sz="2800" b="1" dirty="0" smtClean="0"/>
          </a:p>
          <a:p>
            <a:pPr algn="l"/>
            <a:r>
              <a:rPr lang="ru-RU" dirty="0" smtClean="0"/>
              <a:t>Поддержка </a:t>
            </a:r>
            <a:r>
              <a:rPr lang="ru-RU" dirty="0"/>
              <a:t>талантливой </a:t>
            </a:r>
            <a:r>
              <a:rPr lang="ru-RU" dirty="0" smtClean="0"/>
              <a:t>молодежи. </a:t>
            </a:r>
            <a:endParaRPr lang="ru-RU" dirty="0"/>
          </a:p>
          <a:p>
            <a:pPr algn="l"/>
            <a:r>
              <a:rPr lang="ru-RU" dirty="0" err="1"/>
              <a:t>Пропагандирование</a:t>
            </a:r>
            <a:r>
              <a:rPr lang="ru-RU" dirty="0"/>
              <a:t> инновационных программ развития детей и содействие внедрению их в </a:t>
            </a:r>
            <a:r>
              <a:rPr lang="ru-RU" dirty="0" smtClean="0"/>
              <a:t>жизнь.</a:t>
            </a:r>
            <a:endParaRPr lang="ru-RU" dirty="0"/>
          </a:p>
          <a:p>
            <a:pPr algn="l"/>
            <a:r>
              <a:rPr lang="ru-RU" dirty="0"/>
              <a:t>Оказание консультационной помощи родителям обучающихся школьников и преподавателям по всем вопросам, касающимся обучения.</a:t>
            </a:r>
          </a:p>
          <a:p>
            <a:pPr algn="l"/>
            <a:r>
              <a:rPr lang="ru-RU" dirty="0"/>
              <a:t>Благотворительная деятельность в отношении образовательных учреждений </a:t>
            </a:r>
          </a:p>
          <a:p>
            <a:pPr algn="l"/>
            <a:r>
              <a:rPr lang="ru-RU" dirty="0"/>
              <a:t>Содействие привлечению специалистов для разработки инновационных программ обучения и развития детей и для изучения и анализа уже существующих.</a:t>
            </a:r>
          </a:p>
          <a:p>
            <a:pPr algn="l"/>
            <a:r>
              <a:rPr lang="ru-RU" dirty="0"/>
              <a:t>Содействие в обеспечении образовательного учреждения МТБ.</a:t>
            </a:r>
          </a:p>
          <a:p>
            <a:pPr algn="l"/>
            <a:r>
              <a:rPr lang="ru-RU" dirty="0"/>
              <a:t>Содействие привлечению высококвалифицированных специалистов для обучения и воспитания креативной молодежи, материальному стимулированию их деятельности.</a:t>
            </a:r>
          </a:p>
          <a:p>
            <a:pPr algn="l"/>
            <a:r>
              <a:rPr lang="ru-RU" dirty="0"/>
              <a:t>Организация и проведение различных культурных, благотворительных, обучающих и просветительских мероприятий: олимпиад, семинаров, фестивалей, ассамблей, </a:t>
            </a:r>
            <a:r>
              <a:rPr lang="ru-RU" dirty="0" smtClean="0"/>
              <a:t>лекций.</a:t>
            </a:r>
          </a:p>
          <a:p>
            <a:pPr algn="l"/>
            <a:endParaRPr lang="ru-RU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20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404664"/>
            <a:ext cx="8280920" cy="6048672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2000</a:t>
            </a:r>
            <a:r>
              <a:rPr lang="ru-RU" b="1" dirty="0"/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году</a:t>
            </a:r>
            <a:r>
              <a:rPr lang="ru-RU" b="1" dirty="0"/>
              <a:t> </a:t>
            </a:r>
            <a:r>
              <a:rPr lang="ru-RU" dirty="0"/>
              <a:t>отделение РО МБОУ СОШ № 202 Новосибирска УМКА защитилась на статус Федеральной Экспериментальной Площадки по тематике: «Содержание образования в полной Школе Развивающего Обучения» в категории «Школа – лаборатория». Защита проекта на статус ФЭП – признание качества работы коллектива педагогов Школы, высокого уровня результатов обучения. </a:t>
            </a:r>
            <a:endParaRPr lang="ru-RU" dirty="0" smtClean="0"/>
          </a:p>
          <a:p>
            <a:pPr algn="l"/>
            <a:endParaRPr lang="ru-RU" dirty="0"/>
          </a:p>
          <a:p>
            <a:pPr algn="l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2003 год </a:t>
            </a:r>
            <a:r>
              <a:rPr lang="ru-RU" dirty="0"/>
              <a:t>по заказу Министерства образования Российской Федерации (МО РФ), на средства гранта разработана Образовательная программа Школы лаборатории, программы для сетевой образовательной программы. </a:t>
            </a:r>
            <a:endParaRPr lang="ru-RU" dirty="0" smtClean="0"/>
          </a:p>
          <a:p>
            <a:pPr algn="l"/>
            <a:endParaRPr lang="ru-RU" dirty="0"/>
          </a:p>
          <a:p>
            <a:pPr algn="l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2004 год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ru-RU" dirty="0"/>
              <a:t> Сайт Школы – лаборатории вошел в пятерку лучших сайтов ФЭП в 2004 году. По заказу Министерства образования РФ, на средства гранта создана книга «Вызовы XXI века и развивающее образование», в которую вошли разработки учителей Школы за последние пять лет. Эта книга в 2005 году издана на средства Министерства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66189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404664"/>
            <a:ext cx="8280920" cy="6048672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2005 год. </a:t>
            </a:r>
            <a:r>
              <a:rPr lang="ru-RU" dirty="0"/>
              <a:t>На международном образовательном форуме в Москве ФЭП «УМКА» получает первый приз за инновационный образовательный проект «Фестиваль РОСТ». По итогам фестиваля ЭП признана лучшей Школой России в номинации «Школы Развивающего обучения». </a:t>
            </a:r>
            <a:endParaRPr lang="ru-RU" dirty="0" smtClean="0"/>
          </a:p>
          <a:p>
            <a:pPr algn="l"/>
            <a:endParaRPr lang="ru-RU" dirty="0"/>
          </a:p>
          <a:p>
            <a:pPr algn="l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2006 год. </a:t>
            </a:r>
            <a:r>
              <a:rPr lang="ru-RU" dirty="0"/>
              <a:t>По заказу Фонда подготовки кадров на средства гранта создается «информационный источник сложной структуры» - компьютерная программа по решению задач (физика и математика). </a:t>
            </a:r>
            <a:endParaRPr lang="ru-RU" dirty="0" smtClean="0"/>
          </a:p>
          <a:p>
            <a:pPr algn="l"/>
            <a:endParaRPr lang="ru-RU" dirty="0"/>
          </a:p>
          <a:p>
            <a:pPr algn="l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2010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год.</a:t>
            </a:r>
            <a:r>
              <a:rPr lang="ru-RU" dirty="0" smtClean="0"/>
              <a:t> </a:t>
            </a:r>
            <a:r>
              <a:rPr lang="ru-RU" dirty="0"/>
              <a:t>О</a:t>
            </a:r>
            <a:r>
              <a:rPr lang="ru-RU" dirty="0" smtClean="0"/>
              <a:t>тделение </a:t>
            </a:r>
            <a:r>
              <a:rPr lang="ru-RU" dirty="0"/>
              <a:t>РО становится сетевой экспериментальной площадкой Ассоциации развивающего обучения. </a:t>
            </a:r>
            <a:endParaRPr lang="ru-RU" dirty="0" smtClean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75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04664"/>
            <a:ext cx="820891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2011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год.</a:t>
            </a:r>
            <a:r>
              <a:rPr lang="ru-RU" sz="2000" dirty="0" smtClean="0"/>
              <a:t> </a:t>
            </a:r>
            <a:r>
              <a:rPr lang="ru-RU" sz="2000" dirty="0"/>
              <a:t>Л</a:t>
            </a:r>
            <a:r>
              <a:rPr lang="ru-RU" sz="2000" dirty="0" smtClean="0"/>
              <a:t>ауреат </a:t>
            </a:r>
            <a:r>
              <a:rPr lang="ru-RU" sz="2000" dirty="0"/>
              <a:t>международного конкурса Концепций Школы </a:t>
            </a:r>
            <a:r>
              <a:rPr lang="ru-RU" sz="2000" dirty="0" err="1"/>
              <a:t>Сколково</a:t>
            </a:r>
            <a:r>
              <a:rPr lang="ru-RU" sz="2000" dirty="0"/>
              <a:t>. Участие в конкурсе позволило пройти независимую экспертизу образовательной и инновационной деятельности, а победа   в конкурсе принесла общественное и профессиональное признание. </a:t>
            </a:r>
            <a:endParaRPr lang="ru-RU" sz="2000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2012 год. </a:t>
            </a:r>
            <a:r>
              <a:rPr lang="ru-RU" sz="2000" dirty="0" smtClean="0"/>
              <a:t>Победитель </a:t>
            </a:r>
            <a:r>
              <a:rPr lang="ru-RU" sz="2000" dirty="0"/>
              <a:t>Всероссийского конкурса Международного форума «Инновации и развитие» 100 лучших предприятий и организаций России – 2012 в номинации «Лучшее учебное заведение»</a:t>
            </a:r>
          </a:p>
          <a:p>
            <a:endParaRPr lang="ru-RU" dirty="0"/>
          </a:p>
        </p:txBody>
      </p:sp>
      <p:pic>
        <p:nvPicPr>
          <p:cNvPr id="2050" name="Picture 2" descr="C:\Users\Товарищ Сухов\Desktop\NrHV0hfzxR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35" y="2023623"/>
            <a:ext cx="4007701" cy="286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44008" y="3930185"/>
            <a:ext cx="4176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УМКА – школа </a:t>
            </a:r>
            <a:r>
              <a:rPr lang="ru-RU" sz="2800" dirty="0" err="1"/>
              <a:t>Сколково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г. Новосибирске</a:t>
            </a:r>
          </a:p>
        </p:txBody>
      </p:sp>
    </p:spTree>
    <p:extLst>
      <p:ext uri="{BB962C8B-B14F-4D97-AF65-F5344CB8AC3E}">
        <p14:creationId xmlns:p14="http://schemas.microsoft.com/office/powerpoint/2010/main" val="62765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7820349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i="1" dirty="0">
                <a:effectLst/>
              </a:rPr>
              <a:t>Структура управления НГОО «ЦРП «УМКА-</a:t>
            </a:r>
            <a:r>
              <a:rPr lang="en-US" sz="3600" i="1" dirty="0">
                <a:effectLst/>
              </a:rPr>
              <a:t>XXI</a:t>
            </a:r>
            <a:r>
              <a:rPr lang="ru-RU" sz="3600" i="1" dirty="0">
                <a:effectLst/>
              </a:rPr>
              <a:t> век»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endParaRPr lang="ru-RU" sz="3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1412776"/>
            <a:ext cx="698477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Общее собрание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600" y="2420888"/>
            <a:ext cx="698477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Правление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71600" y="3573016"/>
            <a:ext cx="698477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Председатель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71600" y="4725144"/>
            <a:ext cx="698477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Директор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43790" y="5805264"/>
            <a:ext cx="698477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Ревизионная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комиссия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539552" y="2672916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39552" y="382504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39552" y="497717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39552" y="605729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1666592"/>
            <a:ext cx="620262" cy="17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23528" y="1844824"/>
            <a:ext cx="194219" cy="450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4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59340"/>
            <a:ext cx="69847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Полномочия:</a:t>
            </a:r>
          </a:p>
          <a:p>
            <a:pPr lvl="0"/>
            <a:endParaRPr lang="ru-RU" sz="2400" dirty="0" smtClean="0"/>
          </a:p>
          <a:p>
            <a:pPr lvl="0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sz="2400" dirty="0" smtClean="0"/>
              <a:t> избрание </a:t>
            </a:r>
            <a:r>
              <a:rPr lang="ru-RU" sz="2400" dirty="0"/>
              <a:t>Директора о</a:t>
            </a:r>
            <a:r>
              <a:rPr lang="ru-RU" sz="2400" dirty="0" smtClean="0"/>
              <a:t>рганизации; </a:t>
            </a:r>
          </a:p>
          <a:p>
            <a:pPr lvl="0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sz="2400" dirty="0" smtClean="0"/>
              <a:t> избрание Председателя; </a:t>
            </a:r>
          </a:p>
          <a:p>
            <a:pPr lvl="0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sz="2400" dirty="0" smtClean="0"/>
              <a:t> избрание Правления</a:t>
            </a:r>
            <a:r>
              <a:rPr lang="ru-RU" sz="2400" dirty="0"/>
              <a:t>, а также  досрочное прекращение их полномочий</a:t>
            </a:r>
            <a:r>
              <a:rPr lang="ru-RU" sz="2400" dirty="0" smtClean="0"/>
              <a:t>;</a:t>
            </a:r>
          </a:p>
          <a:p>
            <a:pPr lvl="0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sz="2400" dirty="0" smtClean="0"/>
              <a:t> внесение </a:t>
            </a:r>
            <a:r>
              <a:rPr lang="ru-RU" sz="2400" dirty="0"/>
              <a:t>изменений в Устав</a:t>
            </a:r>
            <a:r>
              <a:rPr lang="ru-RU" sz="2400" dirty="0" smtClean="0"/>
              <a:t>;</a:t>
            </a:r>
          </a:p>
          <a:p>
            <a:pPr lvl="0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sz="2400" dirty="0" smtClean="0"/>
              <a:t> определение </a:t>
            </a:r>
            <a:r>
              <a:rPr lang="ru-RU" sz="2400" dirty="0"/>
              <a:t>приоритетных направлений деятельности Организации</a:t>
            </a:r>
            <a:r>
              <a:rPr lang="ru-RU" sz="2400" dirty="0" smtClean="0"/>
              <a:t>;</a:t>
            </a:r>
          </a:p>
          <a:p>
            <a:pPr lvl="0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sz="2400" dirty="0" smtClean="0"/>
              <a:t> принятие </a:t>
            </a:r>
            <a:r>
              <a:rPr lang="ru-RU" sz="2400" dirty="0"/>
              <a:t>решения о реорганизации или ликвидации </a:t>
            </a:r>
            <a:r>
              <a:rPr lang="ru-RU" sz="2400" dirty="0" smtClean="0"/>
              <a:t>Организации.</a:t>
            </a:r>
            <a:endParaRPr lang="ru-RU" sz="2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71600" y="404664"/>
            <a:ext cx="6984776" cy="1310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0"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Общее собрание –</a:t>
            </a:r>
            <a:r>
              <a:rPr lang="ru-RU" sz="4000" dirty="0" smtClean="0"/>
              <a:t> </a:t>
            </a:r>
          </a:p>
          <a:p>
            <a:pPr lvl="0" algn="ctr"/>
            <a:r>
              <a:rPr lang="ru-RU" sz="2400" dirty="0" smtClean="0"/>
              <a:t>Высший </a:t>
            </a:r>
            <a:r>
              <a:rPr lang="ru-RU" sz="2400" dirty="0"/>
              <a:t>орган </a:t>
            </a:r>
            <a:r>
              <a:rPr lang="ru-RU" sz="2400" dirty="0" smtClean="0"/>
              <a:t>управления</a:t>
            </a:r>
            <a:endParaRPr lang="ru-RU" sz="2400" dirty="0"/>
          </a:p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15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59340"/>
            <a:ext cx="698477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Полномочия:</a:t>
            </a:r>
          </a:p>
          <a:p>
            <a:pPr lvl="0"/>
            <a:endParaRPr lang="ru-RU" sz="2400" dirty="0" smtClean="0"/>
          </a:p>
          <a:p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sz="2200" dirty="0" smtClean="0"/>
              <a:t> </a:t>
            </a:r>
            <a:r>
              <a:rPr lang="ru-RU" sz="2200" dirty="0"/>
              <a:t>установление размера вступительного и регулярных членских взносов;</a:t>
            </a:r>
          </a:p>
          <a:p>
            <a:pPr lvl="0"/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sz="2200" dirty="0" smtClean="0"/>
              <a:t> </a:t>
            </a:r>
            <a:r>
              <a:rPr lang="ru-RU" sz="2200" dirty="0"/>
              <a:t>принятие решения об исключении из членов Организации</a:t>
            </a:r>
            <a:r>
              <a:rPr lang="ru-RU" sz="2200" dirty="0" smtClean="0"/>
              <a:t>; </a:t>
            </a:r>
          </a:p>
          <a:p>
            <a:pPr lvl="0"/>
            <a:r>
              <a:rPr lang="ru-RU" sz="2200" b="1" dirty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sz="2200" dirty="0" smtClean="0"/>
              <a:t> </a:t>
            </a:r>
            <a:r>
              <a:rPr lang="ru-RU" sz="2200" dirty="0"/>
              <a:t>утверждение сметы </a:t>
            </a:r>
            <a:r>
              <a:rPr lang="ru-RU" sz="2200" dirty="0" smtClean="0"/>
              <a:t>Организации;</a:t>
            </a:r>
          </a:p>
          <a:p>
            <a:pPr lvl="0"/>
            <a:r>
              <a:rPr lang="ru-RU" sz="2200" b="1" dirty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sz="2200" dirty="0" smtClean="0"/>
              <a:t> </a:t>
            </a:r>
            <a:r>
              <a:rPr lang="ru-RU" sz="2200" dirty="0"/>
              <a:t>созыв Общего собрания, подготовка повестки дня и предложений по организационным и иным вопросам</a:t>
            </a:r>
            <a:r>
              <a:rPr lang="ru-RU" sz="2200" dirty="0" smtClean="0"/>
              <a:t>;</a:t>
            </a:r>
          </a:p>
          <a:p>
            <a:pPr lvl="0"/>
            <a:r>
              <a:rPr lang="ru-RU" sz="2200" b="1" dirty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sz="2200" dirty="0" smtClean="0"/>
              <a:t> </a:t>
            </a:r>
            <a:r>
              <a:rPr lang="ru-RU" sz="2200" dirty="0"/>
              <a:t>представление Общему собранию кандидата либо кандидатов для назначения на должность Председателя Правления, Директора </a:t>
            </a:r>
            <a:r>
              <a:rPr lang="ru-RU" sz="2200" dirty="0" smtClean="0"/>
              <a:t>Организации.</a:t>
            </a:r>
            <a:endParaRPr lang="ru-RU" sz="2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71600" y="404664"/>
            <a:ext cx="6984776" cy="1310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0"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Правление –</a:t>
            </a:r>
            <a:r>
              <a:rPr lang="ru-RU" sz="4000" dirty="0" smtClean="0"/>
              <a:t> </a:t>
            </a:r>
          </a:p>
          <a:p>
            <a:pPr lvl="0" algn="ctr"/>
            <a:r>
              <a:rPr lang="ru-RU" sz="2400" dirty="0" smtClean="0"/>
              <a:t>2 человека от каждого класса</a:t>
            </a:r>
            <a:endParaRPr lang="ru-RU" sz="2400" dirty="0"/>
          </a:p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837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59340"/>
            <a:ext cx="69847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Полномочия:</a:t>
            </a:r>
          </a:p>
          <a:p>
            <a:pPr lvl="0"/>
            <a:endParaRPr lang="ru-RU" sz="2400" dirty="0" smtClean="0"/>
          </a:p>
          <a:p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sz="2200" dirty="0" smtClean="0"/>
              <a:t> </a:t>
            </a:r>
            <a:r>
              <a:rPr lang="ru-RU" sz="2400" dirty="0"/>
              <a:t>организует и руководит работой Правления Организации</a:t>
            </a:r>
            <a:r>
              <a:rPr lang="ru-RU" sz="2200" dirty="0" smtClean="0"/>
              <a:t>; </a:t>
            </a:r>
          </a:p>
          <a:p>
            <a:r>
              <a:rPr lang="ru-RU" sz="2200" b="1" dirty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sz="2200" dirty="0" smtClean="0"/>
              <a:t> </a:t>
            </a:r>
            <a:r>
              <a:rPr lang="ru-RU" sz="2400" dirty="0"/>
              <a:t>является идеологом организации и доносит смыслы и ценности организации до каждого нового члена </a:t>
            </a:r>
            <a:r>
              <a:rPr lang="ru-RU" sz="2400" dirty="0" smtClean="0"/>
              <a:t>организации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71600" y="404664"/>
            <a:ext cx="6984776" cy="1310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0"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Председатель правления</a:t>
            </a:r>
            <a:endParaRPr lang="ru-RU" sz="2400" dirty="0"/>
          </a:p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067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59340"/>
            <a:ext cx="69847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Полномочия:</a:t>
            </a:r>
          </a:p>
          <a:p>
            <a:pPr lvl="0"/>
            <a:endParaRPr lang="ru-RU" sz="2400" dirty="0" smtClean="0"/>
          </a:p>
          <a:p>
            <a:pPr lvl="0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sz="2400" dirty="0" smtClean="0"/>
              <a:t> </a:t>
            </a:r>
            <a:r>
              <a:rPr lang="ru-RU" sz="2400" dirty="0"/>
              <a:t>осуществляет текущее руководство </a:t>
            </a:r>
            <a:r>
              <a:rPr lang="ru-RU" sz="2400" dirty="0" smtClean="0"/>
              <a:t>Организацией; </a:t>
            </a:r>
          </a:p>
          <a:p>
            <a:pPr lvl="0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sz="2400" dirty="0" smtClean="0"/>
              <a:t> </a:t>
            </a:r>
            <a:r>
              <a:rPr lang="ru-RU" sz="2400" dirty="0"/>
              <a:t>отчитывается о своей работе перед </a:t>
            </a:r>
            <a:r>
              <a:rPr lang="ru-RU" sz="2400" dirty="0" smtClean="0"/>
              <a:t>Правлением </a:t>
            </a:r>
            <a:r>
              <a:rPr lang="ru-RU" sz="2400" dirty="0"/>
              <a:t>и Общим собранием Организации</a:t>
            </a:r>
            <a:r>
              <a:rPr lang="ru-RU" sz="2400" dirty="0" smtClean="0"/>
              <a:t>; </a:t>
            </a:r>
          </a:p>
          <a:p>
            <a:pPr lvl="0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sz="2400" dirty="0" smtClean="0"/>
              <a:t> </a:t>
            </a:r>
            <a:r>
              <a:rPr lang="ru-RU" sz="2400" dirty="0"/>
              <a:t>организует бухгалтерский учет и отчетность</a:t>
            </a:r>
            <a:r>
              <a:rPr lang="ru-RU" sz="2400" dirty="0" smtClean="0"/>
              <a:t>;</a:t>
            </a:r>
          </a:p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sz="2400" dirty="0" smtClean="0"/>
              <a:t> </a:t>
            </a:r>
            <a:r>
              <a:rPr lang="ru-RU" sz="2400" dirty="0"/>
              <a:t>формирует смету Организации, вносит ее на рассмотрение в Правление Организации для </a:t>
            </a:r>
            <a:r>
              <a:rPr lang="ru-RU" sz="2400" dirty="0" smtClean="0"/>
              <a:t>одобрения.</a:t>
            </a:r>
            <a:endParaRPr lang="ru-RU" sz="2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71600" y="404664"/>
            <a:ext cx="6984776" cy="1310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0"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Директор</a:t>
            </a:r>
            <a:endParaRPr lang="ru-RU" sz="2400" dirty="0"/>
          </a:p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618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285</TotalTime>
  <Words>685</Words>
  <Application>Microsoft Office PowerPoint</Application>
  <PresentationFormat>Экран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Достижения Общественной организации: </vt:lpstr>
      <vt:lpstr>Презентация PowerPoint</vt:lpstr>
      <vt:lpstr>Презентация PowerPoint</vt:lpstr>
      <vt:lpstr>Презентация PowerPoint</vt:lpstr>
      <vt:lpstr>Структура управления НГОО «ЦРП «УМКА-XXI век»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Условия вступления в Общественную организацию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Товарищ Сухов</dc:creator>
  <cp:lastModifiedBy>User</cp:lastModifiedBy>
  <cp:revision>31</cp:revision>
  <dcterms:created xsi:type="dcterms:W3CDTF">2014-05-30T13:02:46Z</dcterms:created>
  <dcterms:modified xsi:type="dcterms:W3CDTF">2014-09-27T09:32:03Z</dcterms:modified>
</cp:coreProperties>
</file>